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93" r:id="rId4"/>
    <p:sldId id="259" r:id="rId5"/>
    <p:sldId id="292" r:id="rId6"/>
    <p:sldId id="290" r:id="rId7"/>
    <p:sldId id="291" r:id="rId8"/>
    <p:sldId id="297" r:id="rId9"/>
    <p:sldId id="289" r:id="rId10"/>
    <p:sldId id="260" r:id="rId11"/>
    <p:sldId id="295" r:id="rId1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7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86610" autoAdjust="0"/>
  </p:normalViewPr>
  <p:slideViewPr>
    <p:cSldViewPr snapToGrid="0" snapToObjects="1">
      <p:cViewPr varScale="1">
        <p:scale>
          <a:sx n="84" d="100"/>
          <a:sy n="84" d="100"/>
        </p:scale>
        <p:origin x="7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67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Cities are big. But your time — your taste, your interests, your lifestyle — your mood? That’s personal.</a:t>
            </a:r>
            <a:br>
              <a:rPr lang="en-US" dirty="0"/>
            </a:br>
            <a:r>
              <a:rPr lang="en-US" dirty="0"/>
              <a:t>We built </a:t>
            </a:r>
            <a:r>
              <a:rPr lang="en-US" b="1" dirty="0"/>
              <a:t>a AI agentic solution</a:t>
            </a:r>
            <a:r>
              <a:rPr lang="en-US" dirty="0"/>
              <a:t> to turn urban chaos into curated experiences.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Launch as </a:t>
            </a:r>
            <a:r>
              <a:rPr lang="en-US" b="1" dirty="0"/>
              <a:t>consumer-first</a:t>
            </a:r>
            <a:r>
              <a:rPr lang="en-US" dirty="0"/>
              <a:t>, build engagement &amp; data</a:t>
            </a:r>
          </a:p>
          <a:p>
            <a:r>
              <a:rPr lang="en-US" dirty="0"/>
              <a:t>Monetize via </a:t>
            </a:r>
            <a:r>
              <a:rPr lang="en-US" b="1" dirty="0"/>
              <a:t>business integrations</a:t>
            </a:r>
            <a:r>
              <a:rPr lang="en-US" dirty="0"/>
              <a:t> once personalization engine matures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A8AF7E-5CC0-DFEF-5504-E451A4BBB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6C005F-BDF1-48C2-B5ED-20C907538C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ECCB53-9BDE-8922-B794-978C0B8727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Launch as </a:t>
            </a:r>
            <a:r>
              <a:rPr lang="en-US" b="1" dirty="0"/>
              <a:t>consumer-first</a:t>
            </a:r>
            <a:r>
              <a:rPr lang="en-US" dirty="0"/>
              <a:t>, build engagement &amp; data</a:t>
            </a:r>
          </a:p>
          <a:p>
            <a:r>
              <a:rPr lang="en-US" dirty="0"/>
              <a:t>Monetize via </a:t>
            </a:r>
            <a:r>
              <a:rPr lang="en-US" b="1" dirty="0"/>
              <a:t>business integrations</a:t>
            </a:r>
            <a:r>
              <a:rPr lang="en-US" dirty="0"/>
              <a:t> once personalization engine matures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4C958-F2FD-61A0-AF90-C5D29B8022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60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"City Scout starts with a moment we all know — your plans clear up, the sun’s out, and you </a:t>
            </a:r>
            <a:r>
              <a:rPr lang="en-US" i="1" dirty="0"/>
              <a:t>want</a:t>
            </a:r>
            <a:r>
              <a:rPr lang="en-US" dirty="0"/>
              <a:t> to do something, but have no idea what.</a:t>
            </a:r>
            <a:br>
              <a:rPr lang="en-US" dirty="0"/>
            </a:br>
            <a:r>
              <a:rPr lang="en-US" dirty="0"/>
              <a:t>So you ask Google or ChatGPT... and end up with the same touristy lists or generic suggestions.</a:t>
            </a:r>
            <a:br>
              <a:rPr lang="en-US" dirty="0"/>
            </a:br>
            <a:r>
              <a:rPr lang="en-US" dirty="0"/>
              <a:t>And in every group, there’s that one 'calendar friend' who always ends up planning.</a:t>
            </a:r>
            <a:br>
              <a:rPr lang="en-US" dirty="0"/>
            </a:br>
            <a:r>
              <a:rPr lang="en-US" b="1" dirty="0"/>
              <a:t>City Scout was built for that exact moment — to turn spontaneous intent into real, personalized 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C8436-2FFB-9296-FC82-B929DC699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73CDED-6DA5-A43C-F276-813850C688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E27C35-D707-89A2-4480-AEFC7DF18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“Your vibe, your calendar, your history, your preferences — all invisible to the current local search.”</a:t>
            </a:r>
          </a:p>
          <a:p>
            <a:r>
              <a:rPr lang="en-US" dirty="0"/>
              <a:t>“That’s why Google Maps feels like a helpful stranger — not a friend.”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8FAF0-5B8F-E04E-1567-FD3A7D1169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491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“Your vibe, your calendar, your history, your preferences — all invisible to the current local search.”</a:t>
            </a:r>
          </a:p>
          <a:p>
            <a:r>
              <a:rPr lang="en-US" dirty="0"/>
              <a:t>“That’s why Google Maps feels like a helpful stranger — not a friend.”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7BE92-1F22-2B5E-745F-30ECD4CE4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3E175F-BCC9-979A-ED34-97F980FB8F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CF3D95-F130-8508-AE31-730718EF4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the real frustration — exploring the city has become a chore.</a:t>
            </a:r>
            <a:br>
              <a:rPr lang="en-US" dirty="0"/>
            </a:br>
            <a:r>
              <a:rPr lang="en-US" dirty="0"/>
              <a:t>You get outdated lists, overhyped places, and one-size-fits-all suggestions.</a:t>
            </a:r>
            <a:br>
              <a:rPr lang="en-US" dirty="0"/>
            </a:br>
            <a:r>
              <a:rPr lang="en-US" dirty="0"/>
              <a:t>We’ve all said this:</a:t>
            </a:r>
            <a:br>
              <a:rPr lang="en-US" dirty="0"/>
            </a:br>
            <a:r>
              <a:rPr lang="en-US" i="1" dirty="0"/>
              <a:t>'I'm not a tourist… just give me one spot that fits my vibe!'</a:t>
            </a:r>
            <a:br>
              <a:rPr lang="en-US" dirty="0"/>
            </a:br>
            <a:r>
              <a:rPr lang="en-US" dirty="0"/>
              <a:t>That’s exactly the gap City Scout fills.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87013-587F-67FE-21A0-4583ACFB4F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89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51868-AD8D-8591-32C6-318B4C477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BD8468-23AF-16BA-92C7-8B55282B7E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59648D-7C7E-3B5A-60C7-70D45E18B9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“Your vibe, your calendar, your history, your preferences — all invisible to the current local search.”</a:t>
            </a:r>
          </a:p>
          <a:p>
            <a:r>
              <a:rPr lang="en-US" dirty="0"/>
              <a:t>“That’s why Google Maps feels like a helpful stranger — not a friend.”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AFFCC0-5AF9-AFC2-1C6A-87583162C8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429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B19AA9-7C88-42D3-BF9F-3CC299775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A51C4A-8B0E-DA69-1121-0647A4C129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DF5259-DCE4-E5DA-5970-3E3A5771D2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“Your vibe, your calendar, your history, your preferences — all invisible to the current local search.”</a:t>
            </a:r>
          </a:p>
          <a:p>
            <a:r>
              <a:rPr lang="en-US" dirty="0"/>
              <a:t>“That’s why Google Maps feels like a helpful stranger — not a friend.”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61AA1F-6199-B693-6A54-303B465845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64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59C72-EC66-0BD4-02F3-B3A1E485F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57433B-35B3-AFE1-4908-A99E6939F0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B1A7FD-70FB-36F9-2735-23F7ACFD82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“Your vibe, your calendar, your history, your preferences — all invisible to the current local search.”</a:t>
            </a:r>
          </a:p>
          <a:p>
            <a:r>
              <a:rPr lang="en-US" dirty="0"/>
              <a:t>“That’s why Google Maps feels like a helpful stranger — not a friend.”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7AE69-45AF-0553-3D55-38EF66640B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048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1D940-2043-75A3-3160-F679CC96E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9D3433-4D38-8142-D178-D92B349B2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F2BD9A-C540-F900-7D0F-40B7EF0DD6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“Your vibe, your calendar, your history, your preferences — all invisible to the current local search.”</a:t>
            </a:r>
          </a:p>
          <a:p>
            <a:r>
              <a:rPr lang="en-US" dirty="0"/>
              <a:t>“That’s why Google Maps feels like a helpful stranger — not a friend.”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3D6F2-E45E-A399-7145-26E10B9F78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linkedin.com/in/irenesunny/" TargetMode="External"/><Relationship Id="rId5" Type="http://schemas.openxmlformats.org/officeDocument/2006/relationships/hyperlink" Target="https://www.linkedin.com/in/roshan-velpula/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717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/>
          <p:cNvSpPr/>
          <p:nvPr/>
        </p:nvSpPr>
        <p:spPr>
          <a:xfrm>
            <a:off x="56676" y="99150"/>
            <a:ext cx="9024937" cy="0"/>
          </a:xfrm>
          <a:prstGeom prst="line">
            <a:avLst/>
          </a:prstGeom>
          <a:solidFill>
            <a:srgbClr val="FFDF65">
              <a:alpha val="20000"/>
            </a:srgbClr>
          </a:solidFill>
          <a:ln w="5292">
            <a:solidFill>
              <a:srgbClr val="FFFFFF">
                <a:alpha val="20000"/>
              </a:srgbClr>
            </a:solidFill>
            <a:prstDash val="solid"/>
            <a:headEnd type="none"/>
            <a:tailEnd type="none"/>
          </a:ln>
        </p:spPr>
      </p:sp>
      <p:sp>
        <p:nvSpPr>
          <p:cNvPr id="5" name="Shape 1"/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D7750F-2D3C-01ED-64D3-AA69BE909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380" y="1230576"/>
            <a:ext cx="4300209" cy="28668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F63E8A-0A78-A2E5-CE3E-FE34B65CD13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6741"/>
          <a:stretch/>
        </p:blipFill>
        <p:spPr>
          <a:xfrm>
            <a:off x="976520" y="1046118"/>
            <a:ext cx="7367380" cy="31870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17CCB9-E232-A722-604F-323FBAC18C0A}"/>
              </a:ext>
            </a:extLst>
          </p:cNvPr>
          <p:cNvSpPr txBox="1"/>
          <p:nvPr/>
        </p:nvSpPr>
        <p:spPr>
          <a:xfrm>
            <a:off x="2422849" y="3048020"/>
            <a:ext cx="403891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Cities Are Big. We Make Them Yours.</a:t>
            </a:r>
            <a:endParaRPr lang="en-IN" sz="2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2354D8-1191-7DDA-67DF-EFE47DEEA6B0}"/>
              </a:ext>
            </a:extLst>
          </p:cNvPr>
          <p:cNvSpPr txBox="1"/>
          <p:nvPr/>
        </p:nvSpPr>
        <p:spPr>
          <a:xfrm>
            <a:off x="6410803" y="4634381"/>
            <a:ext cx="27331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  <a:latin typeface="Bebas Neue" pitchFamily="34" charset="0"/>
              </a:rPr>
              <a:t>Brought to you by : </a:t>
            </a:r>
            <a:r>
              <a:rPr lang="en-IN" sz="1100" dirty="0">
                <a:solidFill>
                  <a:schemeClr val="bg1"/>
                </a:solidFill>
                <a:latin typeface="Bebas Neue" pitchFamily="34" charset="0"/>
                <a:hlinkClick r:id="rId5"/>
              </a:rPr>
              <a:t>Roshan </a:t>
            </a:r>
            <a:r>
              <a:rPr lang="en-IN" sz="1100" dirty="0" err="1">
                <a:solidFill>
                  <a:schemeClr val="bg1"/>
                </a:solidFill>
                <a:latin typeface="Bebas Neue" pitchFamily="34" charset="0"/>
                <a:hlinkClick r:id="rId5"/>
              </a:rPr>
              <a:t>Velpula</a:t>
            </a:r>
            <a:r>
              <a:rPr lang="en-IN" sz="1100" dirty="0">
                <a:solidFill>
                  <a:schemeClr val="bg1"/>
                </a:solidFill>
                <a:latin typeface="Bebas Neue" pitchFamily="34" charset="0"/>
                <a:hlinkClick r:id="rId5"/>
              </a:rPr>
              <a:t> </a:t>
            </a:r>
            <a:r>
              <a:rPr lang="en-IN" sz="1100" dirty="0">
                <a:solidFill>
                  <a:schemeClr val="bg1"/>
                </a:solidFill>
                <a:latin typeface="Bebas Neue" pitchFamily="34" charset="0"/>
              </a:rPr>
              <a:t>| </a:t>
            </a:r>
            <a:r>
              <a:rPr lang="en-IN" sz="1100" dirty="0">
                <a:solidFill>
                  <a:schemeClr val="bg1"/>
                </a:solidFill>
                <a:latin typeface="Bebas Neue" pitchFamily="34" charset="0"/>
                <a:hlinkClick r:id="rId6"/>
              </a:rPr>
              <a:t>Irene SUNNY</a:t>
            </a:r>
            <a:endParaRPr lang="en-IN" sz="1100" dirty="0">
              <a:solidFill>
                <a:schemeClr val="bg1"/>
              </a:solidFill>
              <a:latin typeface="Bebas Neue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717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ECD4EA-239A-DE21-673A-CF476D16B5A0}"/>
              </a:ext>
            </a:extLst>
          </p:cNvPr>
          <p:cNvSpPr txBox="1"/>
          <p:nvPr/>
        </p:nvSpPr>
        <p:spPr>
          <a:xfrm>
            <a:off x="198120" y="403860"/>
            <a:ext cx="84810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rgbClr val="FEE783"/>
                </a:solidFill>
                <a:latin typeface="Bebas Neue" pitchFamily="34" charset="0"/>
              </a:rPr>
              <a:t>Hybrid Business Model</a:t>
            </a:r>
          </a:p>
          <a:p>
            <a:pPr marL="342900" indent="-342900">
              <a:buAutoNum type="arabicPeriod"/>
            </a:pPr>
            <a:r>
              <a:rPr lang="en-IN" sz="1400" dirty="0">
                <a:solidFill>
                  <a:schemeClr val="bg1"/>
                </a:solidFill>
                <a:latin typeface="Bebas Neue" pitchFamily="34" charset="0"/>
              </a:rPr>
              <a:t>Freemium App (B2C) : </a:t>
            </a:r>
            <a:r>
              <a:rPr lang="en-US" sz="1400" dirty="0">
                <a:solidFill>
                  <a:schemeClr val="bg1"/>
                </a:solidFill>
                <a:latin typeface="Bebas Neue" pitchFamily="34" charset="0"/>
              </a:rPr>
              <a:t>Core experience is free. Premium tier offers features like saved journeys, calendar sync, deeper personality analysis. (~$3–5/month)</a:t>
            </a:r>
          </a:p>
          <a:p>
            <a:pPr marL="342900" indent="-342900">
              <a:buAutoNum type="arabicPeriod"/>
            </a:pPr>
            <a:endParaRPr lang="en-US" sz="1400" dirty="0">
              <a:solidFill>
                <a:schemeClr val="bg1"/>
              </a:solidFill>
              <a:latin typeface="Bebas Neue" pitchFamily="34" charset="0"/>
            </a:endParaRPr>
          </a:p>
          <a:p>
            <a:pPr marL="342900" indent="-342900">
              <a:buAutoNum type="arabicPeriod"/>
            </a:pPr>
            <a:r>
              <a:rPr lang="en-US" sz="1400" dirty="0">
                <a:solidFill>
                  <a:schemeClr val="bg1"/>
                </a:solidFill>
                <a:latin typeface="Bebas Neue" pitchFamily="34" charset="0"/>
              </a:rPr>
              <a:t>White-Labeled API (B2B SaaS) : Provide itinerary engine as an API for travel platforms, hotels, airports, or smart concierge apps.</a:t>
            </a:r>
            <a:endParaRPr lang="en-IN" sz="1400" dirty="0">
              <a:solidFill>
                <a:schemeClr val="bg1"/>
              </a:solidFill>
              <a:latin typeface="Bebas Neue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31DC56-1D29-C147-FA17-DC8585E79078}"/>
              </a:ext>
            </a:extLst>
          </p:cNvPr>
          <p:cNvSpPr txBox="1"/>
          <p:nvPr/>
        </p:nvSpPr>
        <p:spPr>
          <a:xfrm>
            <a:off x="198120" y="2066392"/>
            <a:ext cx="4671060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1600" dirty="0">
                <a:solidFill>
                  <a:srgbClr val="FEE783"/>
                </a:solidFill>
                <a:latin typeface="Bebas Neue" pitchFamily="34" charset="0"/>
              </a:rPr>
              <a:t>Initial Launch Cities (Europe):</a:t>
            </a:r>
            <a:br>
              <a:rPr lang="en-IN" dirty="0">
                <a:latin typeface="Raleway" pitchFamily="2" charset="0"/>
              </a:rPr>
            </a:br>
            <a:r>
              <a:rPr lang="en-IN" sz="1400" dirty="0">
                <a:solidFill>
                  <a:srgbClr val="92D050"/>
                </a:solidFill>
                <a:latin typeface="Bebas Neue" pitchFamily="34" charset="0"/>
              </a:rPr>
              <a:t>Paris</a:t>
            </a:r>
            <a:r>
              <a:rPr lang="en-IN" sz="1400" dirty="0">
                <a:solidFill>
                  <a:srgbClr val="FEE783"/>
                </a:solidFill>
                <a:latin typeface="Bebas Neue" pitchFamily="34" charset="0"/>
              </a:rPr>
              <a:t>, </a:t>
            </a:r>
            <a:r>
              <a:rPr lang="en-IN" sz="1400" dirty="0">
                <a:solidFill>
                  <a:srgbClr val="FF0000"/>
                </a:solidFill>
                <a:latin typeface="Bebas Neue" pitchFamily="34" charset="0"/>
              </a:rPr>
              <a:t>Berlin</a:t>
            </a:r>
            <a:r>
              <a:rPr lang="en-IN" sz="1400" dirty="0">
                <a:solidFill>
                  <a:srgbClr val="FEE783"/>
                </a:solidFill>
                <a:latin typeface="Bebas Neue" pitchFamily="34" charset="0"/>
              </a:rPr>
              <a:t>, </a:t>
            </a:r>
            <a:r>
              <a:rPr lang="en-IN" sz="1400" dirty="0">
                <a:solidFill>
                  <a:srgbClr val="0070C0"/>
                </a:solidFill>
                <a:latin typeface="Bebas Neue" pitchFamily="34" charset="0"/>
              </a:rPr>
              <a:t>Amsterdam</a:t>
            </a:r>
            <a:r>
              <a:rPr lang="en-IN" sz="1400" dirty="0">
                <a:solidFill>
                  <a:srgbClr val="FEE783"/>
                </a:solidFill>
                <a:latin typeface="Bebas Neue" pitchFamily="34" charset="0"/>
              </a:rPr>
              <a:t>, </a:t>
            </a:r>
            <a:r>
              <a:rPr lang="en-IN" sz="1400" dirty="0">
                <a:solidFill>
                  <a:schemeClr val="bg1"/>
                </a:solidFill>
                <a:latin typeface="Bebas Neue" pitchFamily="34" charset="0"/>
              </a:rPr>
              <a:t>Barcelona</a:t>
            </a:r>
            <a:r>
              <a:rPr lang="en-IN" sz="1400" dirty="0">
                <a:solidFill>
                  <a:srgbClr val="FEE783"/>
                </a:solidFill>
                <a:latin typeface="Bebas Neue" pitchFamily="34" charset="0"/>
              </a:rPr>
              <a:t>, </a:t>
            </a:r>
            <a:r>
              <a:rPr lang="en-IN" sz="1400" dirty="0">
                <a:solidFill>
                  <a:srgbClr val="FF0000"/>
                </a:solidFill>
                <a:latin typeface="Bebas Neue" pitchFamily="34" charset="0"/>
              </a:rPr>
              <a:t>Rome</a:t>
            </a:r>
            <a:r>
              <a:rPr lang="en-IN" sz="1400" dirty="0">
                <a:solidFill>
                  <a:srgbClr val="FEE783"/>
                </a:solidFill>
                <a:latin typeface="Bebas Neue" pitchFamily="34" charset="0"/>
              </a:rPr>
              <a:t>, </a:t>
            </a:r>
            <a:r>
              <a:rPr lang="en-IN" sz="1400" dirty="0">
                <a:solidFill>
                  <a:srgbClr val="92D050"/>
                </a:solidFill>
                <a:latin typeface="Bebas Neue" pitchFamily="34" charset="0"/>
              </a:rPr>
              <a:t>Copenhagen</a:t>
            </a:r>
          </a:p>
          <a:p>
            <a:pPr>
              <a:buNone/>
            </a:pPr>
            <a:endParaRPr lang="en-IN" sz="1400" dirty="0">
              <a:solidFill>
                <a:srgbClr val="92D050"/>
              </a:solidFill>
              <a:latin typeface="Bebas Neue" pitchFamily="34" charset="0"/>
            </a:endParaRPr>
          </a:p>
          <a:p>
            <a:pPr>
              <a:buNone/>
            </a:pPr>
            <a:endParaRPr lang="en-IN" sz="1600" dirty="0">
              <a:solidFill>
                <a:srgbClr val="92D050"/>
              </a:solidFill>
              <a:latin typeface="Bebas Neue" pitchFamily="34" charset="0"/>
            </a:endParaRPr>
          </a:p>
          <a:p>
            <a:pPr>
              <a:buNone/>
            </a:pPr>
            <a:r>
              <a:rPr lang="en-IN" sz="1600" dirty="0">
                <a:solidFill>
                  <a:srgbClr val="FEE783"/>
                </a:solidFill>
                <a:latin typeface="Bebas Neue" pitchFamily="34" charset="0"/>
              </a:rPr>
              <a:t>Primary Audiences: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  <a:latin typeface="Bebas Neue" pitchFamily="34" charset="0"/>
              </a:rPr>
              <a:t> Urban millennials &amp; Gen Z professionals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  <a:latin typeface="Bebas Neue" pitchFamily="34" charset="0"/>
              </a:rPr>
              <a:t> INTERNATIONAL Students &amp; digital nomads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dirty="0">
                <a:solidFill>
                  <a:schemeClr val="bg1"/>
                </a:solidFill>
                <a:latin typeface="Bebas Neue" pitchFamily="34" charset="0"/>
              </a:rPr>
              <a:t> Weekend </a:t>
            </a:r>
            <a:r>
              <a:rPr lang="en-IN" sz="1400" dirty="0" err="1">
                <a:solidFill>
                  <a:schemeClr val="bg1"/>
                </a:solidFill>
                <a:latin typeface="Bebas Neue" pitchFamily="34" charset="0"/>
              </a:rPr>
              <a:t>travelers</a:t>
            </a:r>
            <a:r>
              <a:rPr lang="en-IN" sz="1400" dirty="0">
                <a:solidFill>
                  <a:schemeClr val="bg1"/>
                </a:solidFill>
                <a:latin typeface="Bebas Neue" pitchFamily="34" charset="0"/>
              </a:rPr>
              <a:t> and solo explorers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23EC2C-9DA1-F5DB-D4D7-4CA861BE0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>
            <a:extLst>
              <a:ext uri="{FF2B5EF4-FFF2-40B4-BE49-F238E27FC236}">
                <a16:creationId xmlns:a16="http://schemas.microsoft.com/office/drawing/2014/main" id="{2958D2E1-58A9-287E-C73A-E509D5C36A42}"/>
              </a:ext>
            </a:extLst>
          </p:cNvPr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E15871-8037-32D0-CC83-1F5FBE9B0B51}"/>
              </a:ext>
            </a:extLst>
          </p:cNvPr>
          <p:cNvSpPr txBox="1"/>
          <p:nvPr/>
        </p:nvSpPr>
        <p:spPr>
          <a:xfrm>
            <a:off x="381000" y="397588"/>
            <a:ext cx="8481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rgbClr val="FEE783"/>
                </a:solidFill>
                <a:latin typeface="Bebas Neue" pitchFamily="34" charset="0"/>
              </a:rPr>
              <a:t>Market Sizing &amp; Revenue Opportunity 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17A1A23-E165-1AB7-A862-C3981B92F5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3527623"/>
              </p:ext>
            </p:extLst>
          </p:nvPr>
        </p:nvGraphicFramePr>
        <p:xfrm>
          <a:off x="441960" y="1165861"/>
          <a:ext cx="76962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8100">
                  <a:extLst>
                    <a:ext uri="{9D8B030D-6E8A-4147-A177-3AD203B41FA5}">
                      <a16:colId xmlns:a16="http://schemas.microsoft.com/office/drawing/2014/main" val="1199919354"/>
                    </a:ext>
                  </a:extLst>
                </a:gridCol>
                <a:gridCol w="3848100">
                  <a:extLst>
                    <a:ext uri="{9D8B030D-6E8A-4147-A177-3AD203B41FA5}">
                      <a16:colId xmlns:a16="http://schemas.microsoft.com/office/drawing/2014/main" val="16914231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Metric</a:t>
                      </a:r>
                    </a:p>
                  </a:txBody>
                  <a:tcPr anchor="ctr"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Value (Estimate)</a:t>
                      </a:r>
                    </a:p>
                  </a:txBody>
                  <a:tcPr>
                    <a:solidFill>
                      <a:srgbClr val="FEE7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5758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Total Urban Travelers in Europe (TAM)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~200M annually (leisure &amp; lifestyle explorers)</a:t>
                      </a:r>
                      <a:endParaRPr lang="en-IN" sz="1600" kern="1200" dirty="0">
                        <a:solidFill>
                          <a:schemeClr val="tx1"/>
                        </a:solidFill>
                        <a:latin typeface="Bebas Neue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1128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Targetable App Users (SAM)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~25M in Tier-1 cities (tech-savvy, mobile-first)</a:t>
                      </a:r>
                      <a:endParaRPr lang="en-IN" sz="1600" kern="1200" dirty="0">
                        <a:solidFill>
                          <a:schemeClr val="tx1"/>
                        </a:solidFill>
                        <a:latin typeface="Bebas Neue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6543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Year 1 Goal (SOM)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100K–200K engaged users in 6 cities</a:t>
                      </a:r>
                      <a:endParaRPr lang="en-IN" sz="1600" kern="1200" dirty="0">
                        <a:solidFill>
                          <a:schemeClr val="tx1"/>
                        </a:solidFill>
                        <a:latin typeface="Bebas Neue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6255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Conversion to Paid (5%)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kern="1200" dirty="0">
                          <a:solidFill>
                            <a:schemeClr val="tx1"/>
                          </a:solidFill>
                          <a:latin typeface="Bebas Neue" pitchFamily="34" charset="0"/>
                          <a:ea typeface="+mn-ea"/>
                          <a:cs typeface="+mn-cs"/>
                        </a:rPr>
                        <a:t>~5K–10K premium 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214873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25ED035-7B5A-8BA0-19CC-9E86A9B7A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3326669"/>
            <a:ext cx="5600988" cy="13970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A6AFFB-A6A5-F559-AF18-FB7455A3CCBD}"/>
              </a:ext>
            </a:extLst>
          </p:cNvPr>
          <p:cNvSpPr txBox="1"/>
          <p:nvPr/>
        </p:nvSpPr>
        <p:spPr>
          <a:xfrm>
            <a:off x="6496050" y="3377474"/>
            <a:ext cx="25946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ebas Neue" pitchFamily="34" charset="0"/>
              </a:rPr>
              <a:t>Year 1 Total Revenue Potential:</a:t>
            </a:r>
            <a:br>
              <a:rPr lang="en-US" sz="2400" dirty="0">
                <a:solidFill>
                  <a:schemeClr val="bg1"/>
                </a:solidFill>
                <a:latin typeface="Bebas Neue" pitchFamily="34" charset="0"/>
              </a:rPr>
            </a:br>
            <a:r>
              <a:rPr lang="en-US" sz="2400" dirty="0">
                <a:highlight>
                  <a:srgbClr val="FEE783"/>
                </a:highlight>
                <a:latin typeface="Bebas Neue" pitchFamily="34" charset="0"/>
              </a:rPr>
              <a:t>~$300K–$600K</a:t>
            </a:r>
            <a:endParaRPr lang="en-IN" sz="2400" dirty="0">
              <a:highlight>
                <a:srgbClr val="FEE783"/>
              </a:highlight>
              <a:latin typeface="Bebas Ne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17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717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E5775C-BB46-2428-2FEA-C328E4C1452F}"/>
              </a:ext>
            </a:extLst>
          </p:cNvPr>
          <p:cNvSpPr txBox="1"/>
          <p:nvPr/>
        </p:nvSpPr>
        <p:spPr>
          <a:xfrm>
            <a:off x="537210" y="400675"/>
            <a:ext cx="821817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dirty="0">
                <a:solidFill>
                  <a:schemeClr val="accent4">
                    <a:lumMod val="40000"/>
                    <a:lumOff val="60000"/>
                  </a:schemeClr>
                </a:solidFill>
                <a:latin typeface="Bebas Neue" pitchFamily="34" charset="0"/>
              </a:rPr>
              <a:t>MOOD :  </a:t>
            </a:r>
            <a:r>
              <a:rPr lang="en-US" sz="2300" dirty="0">
                <a:solidFill>
                  <a:srgbClr val="FFFFFF"/>
                </a:solidFill>
                <a:latin typeface="Bebas Neue" pitchFamily="34" charset="0"/>
              </a:rPr>
              <a:t>It’s that moment when the calendar clears, the sun’s out, and the city calls.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D677415-8508-A7F2-DBD4-81A0DC7A4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8" y="1347401"/>
            <a:ext cx="6693244" cy="26925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4730B4C-CBF8-5089-2477-6673AE262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1463" y="1033028"/>
            <a:ext cx="6280357" cy="353579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5B7F90B-FA46-C3AB-A420-543480BD25A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624" b="58962"/>
          <a:stretch/>
        </p:blipFill>
        <p:spPr>
          <a:xfrm>
            <a:off x="1729191" y="1679620"/>
            <a:ext cx="3337536" cy="25723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12C3F6-0635-B50D-F873-7F3387656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>
            <a:extLst>
              <a:ext uri="{FF2B5EF4-FFF2-40B4-BE49-F238E27FC236}">
                <a16:creationId xmlns:a16="http://schemas.microsoft.com/office/drawing/2014/main" id="{C2D5FF44-4C5F-3B50-D762-CA9CC4FBD8CA}"/>
              </a:ext>
            </a:extLst>
          </p:cNvPr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740B7F-13BB-7183-8FAC-000D5B34F5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563" y="1109939"/>
            <a:ext cx="3950017" cy="1607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lnSpc>
                <a:spcPts val="4125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FFFFFF"/>
                </a:solidFill>
                <a:latin typeface="Bebas Neue" pitchFamily="34" charset="0"/>
              </a:rPr>
              <a:t>(📍) Close to you  </a:t>
            </a:r>
          </a:p>
          <a:p>
            <a:pPr fontAlgn="base">
              <a:lnSpc>
                <a:spcPts val="4125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FFFFFF"/>
                </a:solidFill>
                <a:latin typeface="Bebas Neue" pitchFamily="34" charset="0"/>
              </a:rPr>
              <a:t>(🌟) Popular or well-reviewed Places </a:t>
            </a:r>
          </a:p>
          <a:p>
            <a:pPr fontAlgn="base">
              <a:lnSpc>
                <a:spcPts val="4125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FFFFFF"/>
                </a:solidFill>
                <a:latin typeface="Bebas Neue" pitchFamily="34" charset="0"/>
              </a:rPr>
              <a:t>(💼) Well-optimized businesses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EABEA6-0E1B-1846-E0FB-AEE2AA441135}"/>
              </a:ext>
            </a:extLst>
          </p:cNvPr>
          <p:cNvSpPr txBox="1"/>
          <p:nvPr/>
        </p:nvSpPr>
        <p:spPr>
          <a:xfrm>
            <a:off x="301080" y="3178592"/>
            <a:ext cx="284511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 err="1">
                <a:solidFill>
                  <a:srgbClr val="FEE783"/>
                </a:solidFill>
                <a:latin typeface="Bebas Neue" pitchFamily="34" charset="0"/>
              </a:rPr>
              <a:t>GOOGle’S</a:t>
            </a:r>
            <a:r>
              <a:rPr lang="en-US" sz="2000" dirty="0">
                <a:solidFill>
                  <a:srgbClr val="FEE783"/>
                </a:solidFill>
                <a:latin typeface="Bebas Neue" pitchFamily="34" charset="0"/>
              </a:rPr>
              <a:t> local search results are optimized for advertisers </a:t>
            </a:r>
            <a:r>
              <a:rPr lang="en-US" sz="2000" dirty="0">
                <a:solidFill>
                  <a:srgbClr val="FF0000"/>
                </a:solidFill>
                <a:latin typeface="Bebas Neue" pitchFamily="34" charset="0"/>
              </a:rPr>
              <a:t>MORE THAN for you as a person.</a:t>
            </a:r>
            <a:endParaRPr lang="en-IN" sz="2000" dirty="0">
              <a:solidFill>
                <a:srgbClr val="FF0000"/>
              </a:solidFill>
              <a:latin typeface="Bebas Neue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3C55B8-3DDB-A3E2-D09A-ED83AEC32460}"/>
              </a:ext>
            </a:extLst>
          </p:cNvPr>
          <p:cNvSpPr txBox="1"/>
          <p:nvPr/>
        </p:nvSpPr>
        <p:spPr>
          <a:xfrm>
            <a:off x="301080" y="203263"/>
            <a:ext cx="805044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ebas Neue" pitchFamily="34" charset="0"/>
              </a:rPr>
              <a:t>SEARCH RESULTS BTS</a:t>
            </a:r>
            <a:endParaRPr lang="en-IN" sz="2800" dirty="0">
              <a:solidFill>
                <a:schemeClr val="bg1"/>
              </a:solidFill>
              <a:latin typeface="Bebas Neue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651ECA-E7C0-418A-EDAF-9B49E79E9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7191" y="886390"/>
            <a:ext cx="3638737" cy="273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76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EE7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/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0A531A1-F452-BF8F-6942-F987F80FE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412" y="272932"/>
            <a:ext cx="3429176" cy="459763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E115F6-6909-106D-4176-FAE290D4A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>
            <a:extLst>
              <a:ext uri="{FF2B5EF4-FFF2-40B4-BE49-F238E27FC236}">
                <a16:creationId xmlns:a16="http://schemas.microsoft.com/office/drawing/2014/main" id="{EF07900F-7374-C717-DD28-4053C2BB1242}"/>
              </a:ext>
            </a:extLst>
          </p:cNvPr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2CB77-3354-5045-08C2-3FA3A2D3014D}"/>
              </a:ext>
            </a:extLst>
          </p:cNvPr>
          <p:cNvSpPr txBox="1"/>
          <p:nvPr/>
        </p:nvSpPr>
        <p:spPr>
          <a:xfrm>
            <a:off x="230505" y="308526"/>
            <a:ext cx="53987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kern="0" spc="-30" dirty="0">
                <a:solidFill>
                  <a:srgbClr val="FEE783"/>
                </a:solidFill>
                <a:latin typeface="Bebas Neue" pitchFamily="34" charset="0"/>
              </a:rPr>
              <a:t>“Finding something cool in the city shouldn't feel like homework.”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196636-BC7C-B2E4-14B9-51995D0FA534}"/>
              </a:ext>
            </a:extLst>
          </p:cNvPr>
          <p:cNvSpPr txBox="1"/>
          <p:nvPr/>
        </p:nvSpPr>
        <p:spPr>
          <a:xfrm>
            <a:off x="2617470" y="1960785"/>
            <a:ext cx="602361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kern="0" spc="-30" dirty="0">
                <a:solidFill>
                  <a:srgbClr val="00B0F0"/>
                </a:solidFill>
                <a:latin typeface="Bebas Neue" pitchFamily="34" charset="0"/>
              </a:rPr>
              <a:t>“I’m not a tourist — stop recommending the most obvious spots!”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7A1C6A-BA43-D653-ADBC-BEB9BDD4C0E2}"/>
              </a:ext>
            </a:extLst>
          </p:cNvPr>
          <p:cNvSpPr txBox="1"/>
          <p:nvPr/>
        </p:nvSpPr>
        <p:spPr>
          <a:xfrm>
            <a:off x="4472940" y="3783421"/>
            <a:ext cx="467106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kern="0" spc="-30" dirty="0">
                <a:solidFill>
                  <a:srgbClr val="FF0000"/>
                </a:solidFill>
                <a:latin typeface="Bebas Neue" pitchFamily="34" charset="0"/>
              </a:rPr>
              <a:t>“I just want one cool place that fits my vibe — not a top-10 list from 2018”</a:t>
            </a:r>
            <a:endParaRPr lang="en-IN" sz="2800" kern="0" spc="-30" dirty="0">
              <a:solidFill>
                <a:srgbClr val="FF0000"/>
              </a:solidFill>
              <a:latin typeface="Bebas Ne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309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21BE42-BF07-A353-4C2B-8E17761F5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>
            <a:extLst>
              <a:ext uri="{FF2B5EF4-FFF2-40B4-BE49-F238E27FC236}">
                <a16:creationId xmlns:a16="http://schemas.microsoft.com/office/drawing/2014/main" id="{6FA37223-6378-175A-7FA8-84A2C3890B96}"/>
              </a:ext>
            </a:extLst>
          </p:cNvPr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9B0487-BC4E-0D03-87C5-6513CD8A7450}"/>
              </a:ext>
            </a:extLst>
          </p:cNvPr>
          <p:cNvSpPr txBox="1"/>
          <p:nvPr/>
        </p:nvSpPr>
        <p:spPr>
          <a:xfrm>
            <a:off x="3310381" y="882908"/>
            <a:ext cx="25232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dirty="0">
                <a:solidFill>
                  <a:srgbClr val="00B0F0"/>
                </a:solidFill>
                <a:latin typeface="Bebas Neue" pitchFamily="34" charset="0"/>
              </a:rPr>
              <a:t>CITY SCOUT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34A134-380C-A6EB-9D27-72FCC73DC07E}"/>
              </a:ext>
            </a:extLst>
          </p:cNvPr>
          <p:cNvSpPr txBox="1"/>
          <p:nvPr/>
        </p:nvSpPr>
        <p:spPr>
          <a:xfrm>
            <a:off x="1131570" y="1740753"/>
            <a:ext cx="70751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EE783"/>
                </a:solidFill>
                <a:latin typeface="Bebas Neue" pitchFamily="34" charset="0"/>
              </a:rPr>
              <a:t>AI companion that knows who you are, where you are, and what you’d love to do right now.</a:t>
            </a:r>
            <a:endParaRPr lang="en-IN" sz="2400" dirty="0">
              <a:solidFill>
                <a:srgbClr val="FEE783"/>
              </a:solidFill>
              <a:latin typeface="Bebas Neue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10082E-384B-0F70-2A75-01E937F71CF6}"/>
              </a:ext>
            </a:extLst>
          </p:cNvPr>
          <p:cNvSpPr txBox="1"/>
          <p:nvPr/>
        </p:nvSpPr>
        <p:spPr>
          <a:xfrm>
            <a:off x="-66065" y="3863877"/>
            <a:ext cx="92100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hyper-personalized urban guide — it combines your </a:t>
            </a:r>
            <a:r>
              <a:rPr lang="en-US" sz="1400" i="1" dirty="0">
                <a:solidFill>
                  <a:schemeClr val="accent4">
                    <a:lumMod val="40000"/>
                    <a:lumOff val="60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interests, life style, personality, background, location</a:t>
            </a:r>
            <a:r>
              <a:rPr lang="en-US" sz="1400" i="1">
                <a:solidFill>
                  <a:schemeClr val="accent4">
                    <a:lumMod val="40000"/>
                    <a:lumOff val="60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,</a:t>
            </a:r>
            <a:r>
              <a:rPr lang="en-US" sz="1400" i="1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en-US" sz="1400" i="1">
                <a:solidFill>
                  <a:schemeClr val="accent4">
                    <a:lumMod val="40000"/>
                    <a:lumOff val="60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weather</a:t>
            </a:r>
            <a:r>
              <a:rPr lang="en-US" sz="1400" i="1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 </a:t>
            </a:r>
            <a:r>
              <a:rPr lang="en-US" sz="1400" i="1" dirty="0">
                <a:solidFill>
                  <a:schemeClr val="bg1"/>
                </a:solidFill>
                <a:latin typeface="Batang" panose="02030600000101010101" pitchFamily="18" charset="-127"/>
                <a:ea typeface="Batang" panose="02030600000101010101" pitchFamily="18" charset="-127"/>
              </a:rPr>
              <a:t>to suggest spontaneous experiences</a:t>
            </a:r>
            <a:endParaRPr lang="en-IN" sz="1400" i="1" dirty="0">
              <a:solidFill>
                <a:schemeClr val="bg1"/>
              </a:solidFill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65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2C5ACC-D402-4F57-475D-BF46CF3D52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>
            <a:extLst>
              <a:ext uri="{FF2B5EF4-FFF2-40B4-BE49-F238E27FC236}">
                <a16:creationId xmlns:a16="http://schemas.microsoft.com/office/drawing/2014/main" id="{DC49A6A3-00DA-CA06-BB95-D552CED7CA39}"/>
              </a:ext>
            </a:extLst>
          </p:cNvPr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846A4A-CABA-4FCA-03F8-2683302A19E1}"/>
              </a:ext>
            </a:extLst>
          </p:cNvPr>
          <p:cNvSpPr txBox="1"/>
          <p:nvPr/>
        </p:nvSpPr>
        <p:spPr>
          <a:xfrm>
            <a:off x="2816066" y="1999877"/>
            <a:ext cx="36685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dirty="0">
                <a:solidFill>
                  <a:srgbClr val="FFFFFF"/>
                </a:solidFill>
                <a:latin typeface="Bebas Neue" pitchFamily="34" charset="0"/>
              </a:rPr>
              <a:t>DEMO </a:t>
            </a:r>
            <a:r>
              <a:rPr lang="en-IN" sz="3600" dirty="0" err="1">
                <a:solidFill>
                  <a:srgbClr val="FFFFFF"/>
                </a:solidFill>
                <a:latin typeface="Bebas Neue" pitchFamily="34" charset="0"/>
              </a:rPr>
              <a:t>TIMe</a:t>
            </a:r>
            <a:endParaRPr lang="en-IN" sz="3600" dirty="0">
              <a:solidFill>
                <a:srgbClr val="FFFFFF"/>
              </a:solidFill>
              <a:latin typeface="Bebas Neue" pitchFamily="34" charset="0"/>
            </a:endParaRPr>
          </a:p>
          <a:p>
            <a:pPr algn="ctr"/>
            <a:r>
              <a:rPr lang="en-IN" sz="3600" dirty="0">
                <a:solidFill>
                  <a:srgbClr val="FFFFFF"/>
                </a:solidFill>
                <a:latin typeface="Bebas Neue" pitchFamily="34" charset="0"/>
              </a:rPr>
              <a:t>(summoning all gods)</a:t>
            </a:r>
          </a:p>
        </p:txBody>
      </p:sp>
    </p:spTree>
    <p:extLst>
      <p:ext uri="{BB962C8B-B14F-4D97-AF65-F5344CB8AC3E}">
        <p14:creationId xmlns:p14="http://schemas.microsoft.com/office/powerpoint/2010/main" val="4162013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2662A3-0EE5-F2B9-847F-6AC726338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>
            <a:extLst>
              <a:ext uri="{FF2B5EF4-FFF2-40B4-BE49-F238E27FC236}">
                <a16:creationId xmlns:a16="http://schemas.microsoft.com/office/drawing/2014/main" id="{9B21612F-5EE2-134C-21F5-AE00720E698D}"/>
              </a:ext>
            </a:extLst>
          </p:cNvPr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9C1256-EB02-A30F-95AB-F0610C34E7CA}"/>
              </a:ext>
            </a:extLst>
          </p:cNvPr>
          <p:cNvSpPr txBox="1"/>
          <p:nvPr/>
        </p:nvSpPr>
        <p:spPr>
          <a:xfrm>
            <a:off x="1101090" y="1489055"/>
            <a:ext cx="733425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solidFill>
                  <a:srgbClr val="FEE783"/>
                </a:solidFill>
                <a:latin typeface="Bebas Neue" pitchFamily="34" charset="0"/>
              </a:rPr>
              <a:t>Under the hood, we’ve built a smart chain of AI agents that analyse your persona – </a:t>
            </a:r>
            <a:r>
              <a:rPr lang="en-IN" sz="3600" dirty="0">
                <a:solidFill>
                  <a:srgbClr val="0070C0"/>
                </a:solidFill>
                <a:latin typeface="Bebas Neue" pitchFamily="34" charset="0"/>
              </a:rPr>
              <a:t>3 </a:t>
            </a:r>
            <a:r>
              <a:rPr lang="en-US" sz="3600" dirty="0">
                <a:solidFill>
                  <a:srgbClr val="0070C0"/>
                </a:solidFill>
                <a:latin typeface="Bebas Neue" pitchFamily="34" charset="0"/>
              </a:rPr>
              <a:t>LLMs</a:t>
            </a:r>
            <a:r>
              <a:rPr lang="en-US" sz="3600" dirty="0">
                <a:solidFill>
                  <a:srgbClr val="FEE783"/>
                </a:solidFill>
                <a:latin typeface="Bebas Neue" pitchFamily="34" charset="0"/>
              </a:rPr>
              <a:t> to gather insights from google map activities, building user profile, picking places.</a:t>
            </a:r>
            <a:endParaRPr lang="en-IN" sz="3600" dirty="0">
              <a:solidFill>
                <a:srgbClr val="FEE783"/>
              </a:solidFill>
              <a:latin typeface="Bebas Neu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924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7842E2-2C92-2FB0-DE50-B74DE39A3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">
            <a:extLst>
              <a:ext uri="{FF2B5EF4-FFF2-40B4-BE49-F238E27FC236}">
                <a16:creationId xmlns:a16="http://schemas.microsoft.com/office/drawing/2014/main" id="{885FC70D-427C-AAAD-40B0-21FCB4101B04}"/>
              </a:ext>
            </a:extLst>
          </p:cNvPr>
          <p:cNvSpPr/>
          <p:nvPr/>
        </p:nvSpPr>
        <p:spPr>
          <a:xfrm>
            <a:off x="309563" y="5312569"/>
            <a:ext cx="9024937" cy="0"/>
          </a:xfrm>
          <a:prstGeom prst="line">
            <a:avLst/>
          </a:prstGeom>
          <a:solidFill>
            <a:srgbClr val="FFDF65"/>
          </a:solidFill>
          <a:ln w="5292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B44163-67E3-8F69-272F-49A96543DD87}"/>
              </a:ext>
            </a:extLst>
          </p:cNvPr>
          <p:cNvSpPr txBox="1"/>
          <p:nvPr/>
        </p:nvSpPr>
        <p:spPr>
          <a:xfrm>
            <a:off x="2000726" y="1407609"/>
            <a:ext cx="5642610" cy="25006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highlight>
                  <a:srgbClr val="FEE783"/>
                </a:highlight>
                <a:latin typeface="Bebas Neue" pitchFamily="34" charset="0"/>
              </a:rPr>
              <a:t>71%</a:t>
            </a:r>
            <a:r>
              <a:rPr lang="en-US" sz="3200" dirty="0">
                <a:latin typeface="Bebas Neue" pitchFamily="34" charset="0"/>
              </a:rPr>
              <a:t>  </a:t>
            </a:r>
            <a:r>
              <a:rPr lang="en-US" sz="3200" dirty="0">
                <a:solidFill>
                  <a:srgbClr val="FFFFFF"/>
                </a:solidFill>
                <a:latin typeface="Bebas Neue" pitchFamily="34" charset="0"/>
              </a:rPr>
              <a:t>of Millennials and Gen Z are willing to pay a premium for products and services that reflect their individuality and style</a:t>
            </a:r>
          </a:p>
          <a:p>
            <a:endParaRPr lang="en-US" dirty="0">
              <a:solidFill>
                <a:srgbClr val="FFFFFF"/>
              </a:solidFill>
              <a:latin typeface="Bebas Neue" pitchFamily="34" charset="0"/>
            </a:endParaRPr>
          </a:p>
          <a:p>
            <a:r>
              <a:rPr lang="en-IN" sz="1050" dirty="0">
                <a:solidFill>
                  <a:srgbClr val="FFFFFF"/>
                </a:solidFill>
                <a:latin typeface="Bebas Neue" pitchFamily="34" charset="0"/>
              </a:rPr>
              <a:t>McKinsey &amp; Company (2022)</a:t>
            </a:r>
          </a:p>
        </p:txBody>
      </p:sp>
    </p:spTree>
    <p:extLst>
      <p:ext uri="{BB962C8B-B14F-4D97-AF65-F5344CB8AC3E}">
        <p14:creationId xmlns:p14="http://schemas.microsoft.com/office/powerpoint/2010/main" val="2706035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1196</TotalTime>
  <Words>859</Words>
  <Application>Microsoft Office PowerPoint</Application>
  <PresentationFormat>On-screen Show (16:9)</PresentationFormat>
  <Paragraphs>73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Batang</vt:lpstr>
      <vt:lpstr>Arial</vt:lpstr>
      <vt:lpstr>Bebas Neue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>PptxGenJS Presentation</dc:subject>
  <dc:creator>Pitch Software GmbH</dc:creator>
  <cp:lastModifiedBy>Irene Sunny (Student at CentraleSupelec)</cp:lastModifiedBy>
  <cp:revision>34</cp:revision>
  <dcterms:created xsi:type="dcterms:W3CDTF">2025-04-05T16:54:45Z</dcterms:created>
  <dcterms:modified xsi:type="dcterms:W3CDTF">2025-04-07T07:52:43Z</dcterms:modified>
</cp:coreProperties>
</file>